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89" r:id="rId4"/>
    <p:sldId id="258" r:id="rId5"/>
    <p:sldId id="261" r:id="rId6"/>
    <p:sldId id="271" r:id="rId7"/>
    <p:sldId id="270" r:id="rId8"/>
    <p:sldId id="259" r:id="rId9"/>
    <p:sldId id="260" r:id="rId10"/>
    <p:sldId id="264" r:id="rId11"/>
    <p:sldId id="267" r:id="rId12"/>
    <p:sldId id="290" r:id="rId13"/>
    <p:sldId id="272" r:id="rId14"/>
    <p:sldId id="273" r:id="rId15"/>
    <p:sldId id="275" r:id="rId16"/>
    <p:sldId id="274" r:id="rId17"/>
    <p:sldId id="276" r:id="rId18"/>
    <p:sldId id="277" r:id="rId19"/>
    <p:sldId id="278" r:id="rId20"/>
    <p:sldId id="279" r:id="rId21"/>
    <p:sldId id="291" r:id="rId22"/>
    <p:sldId id="282" r:id="rId23"/>
    <p:sldId id="280" r:id="rId24"/>
    <p:sldId id="286" r:id="rId25"/>
    <p:sldId id="283" r:id="rId26"/>
    <p:sldId id="284" r:id="rId27"/>
    <p:sldId id="287" r:id="rId28"/>
    <p:sldId id="281" r:id="rId29"/>
    <p:sldId id="285" r:id="rId30"/>
    <p:sldId id="288" r:id="rId31"/>
    <p:sldId id="26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300"/>
    <a:srgbClr val="B4B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3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18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030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4BF4D-26D3-4082-9E54-A43F51ADAF0F}" type="datetimeFigureOut">
              <a:rPr lang="en-US" smtClean="0"/>
              <a:pPr/>
              <a:t>10/5/2012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K-5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5847DB-15C1-45F3-A419-E231365DBB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3183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BF4D-26D3-4082-9E54-A43F51ADAF0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47DB-15C1-45F3-A419-E231365DB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98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BF4D-26D3-4082-9E54-A43F51ADAF0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47DB-15C1-45F3-A419-E231365DB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432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BF4D-26D3-4082-9E54-A43F51ADAF0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47DB-15C1-45F3-A419-E231365DB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479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BF4D-26D3-4082-9E54-A43F51ADAF0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47DB-15C1-45F3-A419-E231365DB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3107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BF4D-26D3-4082-9E54-A43F51ADAF0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47DB-15C1-45F3-A419-E231365DB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0490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4BF4D-26D3-4082-9E54-A43F51ADAF0F}" type="datetimeFigureOut">
              <a:rPr lang="en-US" smtClean="0"/>
              <a:pPr/>
              <a:t>10/5/2012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K-5th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5847DB-15C1-45F3-A419-E231365DBB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6449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BF4D-26D3-4082-9E54-A43F51ADAF0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47DB-15C1-45F3-A419-E231365DB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34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52214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4BF4D-26D3-4082-9E54-A43F51ADAF0F}" type="datetimeFigureOut">
              <a:rPr lang="en-US" smtClean="0"/>
              <a:pPr/>
              <a:t>10/5/2012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K-5th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5847DB-15C1-45F3-A419-E231365DBB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1864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BF4D-26D3-4082-9E54-A43F51ADAF0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47DB-15C1-45F3-A419-E231365DB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06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BF4D-26D3-4082-9E54-A43F51ADAF0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47DB-15C1-45F3-A419-E231365DB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81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13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971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98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7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83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47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0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3D754-9BB8-403F-9860-74F985D403D7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084D-CB32-4625-9CB5-DBED73B4F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96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BF4D-26D3-4082-9E54-A43F51ADAF0F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47DB-15C1-45F3-A419-E231365DBB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http://t1.gstatic.com/images?q=tbn:ANd9GcTz32oh_3U8ziEaLWIQ3sKygdYYyo4qcZPTa8vNDhvIKvN9Lp5WXM9vG6030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035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ragonwise.hku.hk/dragon2/schools/archives/morph/A46A.html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ragonwise.hku.hk/dragon2/schools/archives/morph/A46A.html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ragonwise.hku.hk/dragon2/schools/archives/morph/A46A.html" TargetMode="Externa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CN" altLang="en-US" sz="7200" b="1" dirty="0" smtClean="0">
                <a:solidFill>
                  <a:srgbClr val="767300"/>
                </a:solidFill>
                <a:latin typeface="KaiTi" pitchFamily="49" charset="-122"/>
                <a:ea typeface="KaiTi" pitchFamily="49" charset="-122"/>
              </a:rPr>
              <a:t>中国的麦当劳</a:t>
            </a:r>
            <a:r>
              <a:rPr lang="en-US" altLang="zh-CN" sz="7200" b="1" dirty="0" smtClean="0">
                <a:solidFill>
                  <a:srgbClr val="767300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7200" b="1" dirty="0" smtClean="0">
                <a:solidFill>
                  <a:srgbClr val="767300"/>
                </a:solidFill>
                <a:latin typeface="KaiTi" pitchFamily="49" charset="-122"/>
                <a:ea typeface="KaiTi" pitchFamily="49" charset="-122"/>
              </a:rPr>
            </a:br>
            <a:r>
              <a:rPr lang="zh-CN" altLang="en-US" sz="7200" b="1" dirty="0" smtClean="0">
                <a:solidFill>
                  <a:srgbClr val="767300"/>
                </a:solidFill>
                <a:latin typeface="KaiTi" pitchFamily="49" charset="-122"/>
                <a:ea typeface="KaiTi" pitchFamily="49" charset="-122"/>
              </a:rPr>
              <a:t>（词汇）</a:t>
            </a:r>
            <a:endParaRPr lang="en-US" sz="7200" b="1" dirty="0">
              <a:solidFill>
                <a:srgbClr val="7673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6553200" cy="16764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rgbClr val="767300"/>
              </a:solidFill>
            </a:endParaRPr>
          </a:p>
          <a:p>
            <a:r>
              <a:rPr lang="en-US" dirty="0" smtClean="0">
                <a:solidFill>
                  <a:srgbClr val="767300"/>
                </a:solidFill>
              </a:rPr>
              <a:t>CLTA – </a:t>
            </a:r>
            <a:r>
              <a:rPr lang="en-US" dirty="0" err="1" smtClean="0">
                <a:solidFill>
                  <a:srgbClr val="767300"/>
                </a:solidFill>
              </a:rPr>
              <a:t>Startalk</a:t>
            </a:r>
            <a:r>
              <a:rPr lang="en-US" dirty="0" smtClean="0">
                <a:solidFill>
                  <a:srgbClr val="767300"/>
                </a:solidFill>
              </a:rPr>
              <a:t> </a:t>
            </a:r>
          </a:p>
          <a:p>
            <a:r>
              <a:rPr lang="en-US" dirty="0" smtClean="0">
                <a:solidFill>
                  <a:srgbClr val="767300"/>
                </a:solidFill>
              </a:rPr>
              <a:t>K – 5</a:t>
            </a:r>
            <a:r>
              <a:rPr lang="en-US" baseline="30000" dirty="0" smtClean="0">
                <a:solidFill>
                  <a:srgbClr val="767300"/>
                </a:solidFill>
              </a:rPr>
              <a:t>th</a:t>
            </a:r>
            <a:r>
              <a:rPr lang="en-US" dirty="0" smtClean="0">
                <a:solidFill>
                  <a:srgbClr val="767300"/>
                </a:solidFill>
              </a:rPr>
              <a:t> grade Training Model</a:t>
            </a:r>
            <a:r>
              <a:rPr lang="en-US" baseline="30000" dirty="0" smtClean="0">
                <a:solidFill>
                  <a:srgbClr val="767300"/>
                </a:solidFill>
              </a:rPr>
              <a:t> </a:t>
            </a:r>
          </a:p>
          <a:p>
            <a:r>
              <a:rPr lang="en-US" altLang="zh-CN" baseline="30000" dirty="0" smtClean="0">
                <a:solidFill>
                  <a:srgbClr val="767300"/>
                </a:solidFill>
              </a:rPr>
              <a:t> </a:t>
            </a:r>
            <a:endParaRPr lang="en-US" dirty="0">
              <a:solidFill>
                <a:srgbClr val="767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5800" y="3733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Want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39259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rgbClr val="767300"/>
                </a:solidFill>
              </a:rPr>
              <a:t>Part </a:t>
            </a:r>
            <a:r>
              <a:rPr lang="en-US" sz="6700" dirty="0" smtClean="0">
                <a:solidFill>
                  <a:srgbClr val="767300"/>
                </a:solidFill>
              </a:rPr>
              <a:t>II</a:t>
            </a:r>
            <a:r>
              <a:rPr lang="en-US" dirty="0">
                <a:solidFill>
                  <a:srgbClr val="767300"/>
                </a:solidFill>
              </a:rPr>
              <a:t/>
            </a:r>
            <a:br>
              <a:rPr lang="en-US" dirty="0">
                <a:solidFill>
                  <a:srgbClr val="767300"/>
                </a:solidFill>
              </a:rPr>
            </a:br>
            <a:endParaRPr lang="en-US" dirty="0">
              <a:solidFill>
                <a:srgbClr val="767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67056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767300"/>
                </a:solidFill>
              </a:rPr>
              <a:t>Review the Chinese characters and </a:t>
            </a:r>
            <a:r>
              <a:rPr lang="en-US" sz="4800" dirty="0" err="1" smtClean="0">
                <a:solidFill>
                  <a:srgbClr val="767300"/>
                </a:solidFill>
              </a:rPr>
              <a:t>PinYin</a:t>
            </a:r>
            <a:endParaRPr lang="en-US" sz="4800" dirty="0">
              <a:solidFill>
                <a:srgbClr val="767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9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00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30000" dirty="0" smtClean="0">
                <a:latin typeface="KaiTi" pitchFamily="49" charset="-122"/>
                <a:ea typeface="KaiTi" pitchFamily="49" charset="-122"/>
              </a:rPr>
            </a:br>
            <a:r>
              <a:rPr lang="zh-CN" altLang="en-US" sz="30000" dirty="0" smtClean="0">
                <a:latin typeface="KaiTi" pitchFamily="49" charset="-122"/>
                <a:ea typeface="KaiTi" pitchFamily="49" charset="-122"/>
              </a:rPr>
              <a:t>  </a:t>
            </a:r>
            <a:endParaRPr lang="en-US" sz="300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458200" cy="6049963"/>
          </a:xfrm>
        </p:spPr>
        <p:txBody>
          <a:bodyPr>
            <a:normAutofit fontScale="25000" lnSpcReduction="20000"/>
          </a:bodyPr>
          <a:lstStyle/>
          <a:p>
            <a:endParaRPr lang="en-US" sz="2000" u="sng" dirty="0" smtClean="0">
              <a:hlinkClick r:id="rId2"/>
            </a:endParaRPr>
          </a:p>
          <a:p>
            <a:pPr marL="0" indent="0">
              <a:buNone/>
            </a:pPr>
            <a:endParaRPr lang="en-US" sz="2000" u="sng" dirty="0" smtClean="0">
              <a:hlinkClick r:id="rId2"/>
            </a:endParaRPr>
          </a:p>
          <a:p>
            <a:pPr marL="0" indent="0">
              <a:buNone/>
            </a:pPr>
            <a:r>
              <a:rPr lang="zh-CN" altLang="en-US" sz="545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sz="54500" dirty="0" smtClean="0"/>
              <a:t>					</a:t>
            </a:r>
            <a:r>
              <a:rPr lang="zh-CN" altLang="en-US" sz="80000" dirty="0" smtClean="0">
                <a:latin typeface="KaiTi" pitchFamily="49" charset="-122"/>
                <a:ea typeface="KaiTi" pitchFamily="49" charset="-122"/>
              </a:rPr>
              <a:t>大</a:t>
            </a:r>
            <a:endParaRPr lang="en-US" altLang="zh-CN" sz="80000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r>
              <a:rPr lang="en-US" sz="54500" dirty="0" smtClean="0"/>
              <a:t>             </a:t>
            </a:r>
            <a:r>
              <a:rPr lang="en-US" sz="54500" dirty="0" err="1" smtClean="0"/>
              <a:t>dà</a:t>
            </a:r>
            <a:endParaRPr lang="en-US" sz="54500" dirty="0" smtClean="0"/>
          </a:p>
          <a:p>
            <a:pPr marL="0" indent="0">
              <a:buNone/>
            </a:pPr>
            <a:endParaRPr lang="en-US" sz="2000" u="sng" dirty="0" smtClean="0">
              <a:hlinkClick r:id="rId2"/>
            </a:endParaRPr>
          </a:p>
          <a:p>
            <a:pPr marL="0" indent="0">
              <a:buNone/>
            </a:pPr>
            <a:r>
              <a:rPr lang="zh-CN" altLang="en-US" sz="2000" u="sng" dirty="0" smtClean="0">
                <a:hlinkClick r:id="rId2"/>
              </a:rPr>
              <a:t>                                                    </a:t>
            </a:r>
            <a:endParaRPr lang="en-US" sz="2000" u="sng" dirty="0">
              <a:hlinkClick r:id="rId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2970526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072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066801"/>
            <a:ext cx="2286000" cy="238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2998" y="819149"/>
            <a:ext cx="313372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3451885"/>
            <a:ext cx="223971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xiǎo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361080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l_fi" descr="http://howmanyarethere.net/wp-content/uploads/2011/03/USA-States-Map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5257800" cy="38551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410200" y="4769530"/>
            <a:ext cx="281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dirty="0" err="1" smtClean="0">
                <a:solidFill>
                  <a:prstClr val="black"/>
                </a:solidFill>
              </a:rPr>
              <a:t>měi</a:t>
            </a:r>
            <a:r>
              <a:rPr lang="zh-CN" altLang="en-US" sz="6000" dirty="0" smtClean="0">
                <a:solidFill>
                  <a:prstClr val="black"/>
                </a:solidFill>
              </a:rPr>
              <a:t> </a:t>
            </a:r>
            <a:r>
              <a:rPr lang="en-US" sz="6000" dirty="0" err="1" smtClean="0"/>
              <a:t>guó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5181600" y="2133600"/>
            <a:ext cx="396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50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美</a:t>
            </a:r>
            <a:r>
              <a:rPr lang="en-US" sz="9600" dirty="0" err="1"/>
              <a:t>guó</a:t>
            </a:r>
            <a:endParaRPr lang="en-US" sz="9600" dirty="0"/>
          </a:p>
          <a:p>
            <a:pPr lvl="0"/>
            <a:endParaRPr lang="en-US" sz="15000" dirty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6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l_fi" descr="http://hua.umf.maine.edu/Chinese/maps/chinese_map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838200"/>
            <a:ext cx="53340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438400"/>
            <a:ext cx="3657600" cy="3810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CN" altLang="en-US" sz="19400" dirty="0" smtClean="0">
                <a:latin typeface="KaiTi" pitchFamily="49" charset="-122"/>
                <a:ea typeface="KaiTi" pitchFamily="49" charset="-122"/>
              </a:rPr>
              <a:t>中</a:t>
            </a:r>
            <a:r>
              <a:rPr lang="en-US" sz="10400" dirty="0" err="1"/>
              <a:t>guó</a:t>
            </a:r>
            <a:endParaRPr lang="en-US" sz="10400" dirty="0"/>
          </a:p>
          <a:p>
            <a:pPr marL="0" indent="0">
              <a:buNone/>
            </a:pPr>
            <a:r>
              <a:rPr lang="en-US" sz="15000" dirty="0" smtClean="0"/>
              <a:t> </a:t>
            </a:r>
            <a:r>
              <a:rPr lang="en-US" sz="5800" dirty="0" err="1" smtClean="0"/>
              <a:t>zhōng</a:t>
            </a:r>
            <a:r>
              <a:rPr lang="en-US" sz="5800" dirty="0" smtClean="0"/>
              <a:t> </a:t>
            </a:r>
            <a:r>
              <a:rPr lang="en-US" sz="5800" dirty="0" err="1" smtClean="0"/>
              <a:t>guó</a:t>
            </a:r>
            <a:r>
              <a:rPr lang="en-US" sz="5800" dirty="0" smtClean="0"/>
              <a:t> </a:t>
            </a:r>
            <a:endParaRPr lang="en-US" sz="5800" dirty="0" smtClean="0">
              <a:latin typeface="KaiTi" pitchFamily="49" charset="-122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5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075" y="1687286"/>
            <a:ext cx="2731325" cy="26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64291"/>
            <a:ext cx="390525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9200" y="4370411"/>
            <a:ext cx="16353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chī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29320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236582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47800"/>
            <a:ext cx="3794678" cy="357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4191000"/>
            <a:ext cx="14446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hē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112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6292" y="838201"/>
            <a:ext cx="289918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4800600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Have / has / had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4876800" y="2323859"/>
            <a:ext cx="203934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yǒu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398222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0" y="4495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Want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4771613" y="2286000"/>
            <a:ext cx="19629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yào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42501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rgbClr val="767300"/>
                </a:solidFill>
              </a:rPr>
              <a:t>Part I</a:t>
            </a:r>
            <a:r>
              <a:rPr lang="en-US" dirty="0">
                <a:solidFill>
                  <a:srgbClr val="767300"/>
                </a:solidFill>
              </a:rPr>
              <a:t/>
            </a:r>
            <a:br>
              <a:rPr lang="en-US" dirty="0">
                <a:solidFill>
                  <a:srgbClr val="767300"/>
                </a:solidFill>
              </a:rPr>
            </a:br>
            <a:endParaRPr lang="en-US" dirty="0">
              <a:solidFill>
                <a:srgbClr val="767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67056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767300"/>
                </a:solidFill>
              </a:rPr>
              <a:t>Introduce the new characters</a:t>
            </a:r>
            <a:endParaRPr lang="en-US" sz="4800" dirty="0">
              <a:solidFill>
                <a:srgbClr val="767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0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rgbClr val="767300"/>
                </a:solidFill>
              </a:rPr>
              <a:t>Part </a:t>
            </a:r>
            <a:r>
              <a:rPr lang="en-US" sz="6700" dirty="0" smtClean="0">
                <a:solidFill>
                  <a:srgbClr val="767300"/>
                </a:solidFill>
              </a:rPr>
              <a:t>III</a:t>
            </a:r>
            <a:r>
              <a:rPr lang="en-US" dirty="0">
                <a:solidFill>
                  <a:srgbClr val="767300"/>
                </a:solidFill>
              </a:rPr>
              <a:t/>
            </a:r>
            <a:br>
              <a:rPr lang="en-US" dirty="0">
                <a:solidFill>
                  <a:srgbClr val="767300"/>
                </a:solidFill>
              </a:rPr>
            </a:br>
            <a:endParaRPr lang="en-US" dirty="0">
              <a:solidFill>
                <a:srgbClr val="767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67056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767300"/>
                </a:solidFill>
              </a:rPr>
              <a:t>How many character do you remember?</a:t>
            </a:r>
            <a:endParaRPr lang="en-US" sz="4800" dirty="0">
              <a:solidFill>
                <a:srgbClr val="767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9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l_fi" descr="http://howmanyarethere.net/wp-content/uploads/2011/03/USA-States-Map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5257800" cy="38551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410200" y="4769530"/>
            <a:ext cx="281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dirty="0" err="1" smtClean="0">
                <a:solidFill>
                  <a:prstClr val="black"/>
                </a:solidFill>
              </a:rPr>
              <a:t>měi</a:t>
            </a:r>
            <a:r>
              <a:rPr lang="zh-CN" altLang="en-US" sz="6000" dirty="0" smtClean="0">
                <a:solidFill>
                  <a:prstClr val="black"/>
                </a:solidFill>
              </a:rPr>
              <a:t> </a:t>
            </a:r>
            <a:r>
              <a:rPr lang="en-US" sz="6000" dirty="0" err="1" smtClean="0"/>
              <a:t>guó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4953000" y="2133600"/>
            <a:ext cx="52800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50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美</a:t>
            </a:r>
            <a:r>
              <a:rPr lang="en-US" sz="9600" dirty="0" err="1"/>
              <a:t>guó</a:t>
            </a:r>
            <a:endParaRPr lang="en-US" sz="9600" dirty="0"/>
          </a:p>
          <a:p>
            <a:pPr lvl="0"/>
            <a:endParaRPr lang="en-US" sz="15000" dirty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91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00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30000" dirty="0" smtClean="0">
                <a:latin typeface="KaiTi" pitchFamily="49" charset="-122"/>
                <a:ea typeface="KaiTi" pitchFamily="49" charset="-122"/>
              </a:rPr>
            </a:br>
            <a:r>
              <a:rPr lang="zh-CN" altLang="en-US" sz="30000" dirty="0" smtClean="0">
                <a:latin typeface="KaiTi" pitchFamily="49" charset="-122"/>
                <a:ea typeface="KaiTi" pitchFamily="49" charset="-122"/>
              </a:rPr>
              <a:t>  </a:t>
            </a:r>
            <a:endParaRPr lang="en-US" sz="300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458200" cy="6049963"/>
          </a:xfrm>
        </p:spPr>
        <p:txBody>
          <a:bodyPr>
            <a:normAutofit fontScale="25000" lnSpcReduction="20000"/>
          </a:bodyPr>
          <a:lstStyle/>
          <a:p>
            <a:endParaRPr lang="en-US" sz="2000" u="sng" dirty="0" smtClean="0">
              <a:hlinkClick r:id="rId2"/>
            </a:endParaRPr>
          </a:p>
          <a:p>
            <a:pPr marL="0" indent="0">
              <a:buNone/>
            </a:pPr>
            <a:endParaRPr lang="en-US" sz="2000" u="sng" dirty="0" smtClean="0">
              <a:hlinkClick r:id="rId2"/>
            </a:endParaRPr>
          </a:p>
          <a:p>
            <a:pPr marL="0" indent="0">
              <a:buNone/>
            </a:pPr>
            <a:r>
              <a:rPr lang="zh-CN" altLang="en-US" sz="54500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sz="54500" dirty="0" smtClean="0"/>
              <a:t>					</a:t>
            </a:r>
            <a:r>
              <a:rPr lang="zh-CN" altLang="en-US" sz="80000" dirty="0" smtClean="0">
                <a:latin typeface="KaiTi" pitchFamily="49" charset="-122"/>
                <a:ea typeface="KaiTi" pitchFamily="49" charset="-122"/>
              </a:rPr>
              <a:t>大</a:t>
            </a:r>
            <a:endParaRPr lang="en-US" altLang="zh-CN" sz="80000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r>
              <a:rPr lang="en-US" sz="54500" dirty="0" smtClean="0"/>
              <a:t>             </a:t>
            </a:r>
            <a:r>
              <a:rPr lang="en-US" sz="54500" dirty="0" err="1" smtClean="0"/>
              <a:t>dà</a:t>
            </a:r>
            <a:endParaRPr lang="en-US" sz="54500" dirty="0" smtClean="0"/>
          </a:p>
          <a:p>
            <a:pPr marL="0" indent="0">
              <a:buNone/>
            </a:pPr>
            <a:endParaRPr lang="en-US" sz="2000" u="sng" dirty="0" smtClean="0">
              <a:hlinkClick r:id="rId2"/>
            </a:endParaRPr>
          </a:p>
          <a:p>
            <a:pPr marL="0" indent="0">
              <a:buNone/>
            </a:pPr>
            <a:r>
              <a:rPr lang="zh-CN" altLang="en-US" sz="2000" u="sng" dirty="0" smtClean="0">
                <a:hlinkClick r:id="rId2"/>
              </a:rPr>
              <a:t>                                                   </a:t>
            </a:r>
            <a:endParaRPr lang="en-US" sz="2000" u="sng" dirty="0">
              <a:hlinkClick r:id="rId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2895600" cy="334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111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6292" y="838201"/>
            <a:ext cx="289918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4800600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Have / has / had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4876800" y="2323859"/>
            <a:ext cx="203934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yǒu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9672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l_fi" descr="http://hua.umf.maine.edu/Chinese/maps/chinese_map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5257800" cy="43408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895600"/>
            <a:ext cx="4191000" cy="3429000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zh-CN" altLang="en-US" sz="46200" dirty="0" smtClean="0">
                <a:latin typeface="KaiTi" pitchFamily="49" charset="-122"/>
                <a:ea typeface="KaiTi" pitchFamily="49" charset="-122"/>
              </a:rPr>
              <a:t>中</a:t>
            </a:r>
            <a:r>
              <a:rPr lang="en-US" sz="29500" dirty="0" err="1" smtClean="0"/>
              <a:t>guó</a:t>
            </a:r>
            <a:endParaRPr lang="en-US" altLang="zh-CN" sz="29500" dirty="0">
              <a:ea typeface="KaiTi" pitchFamily="49" charset="-122"/>
            </a:endParaRPr>
          </a:p>
          <a:p>
            <a:pPr marL="0" indent="0">
              <a:buNone/>
            </a:pPr>
            <a:r>
              <a:rPr lang="en-US" sz="15000" dirty="0" smtClean="0"/>
              <a:t> </a:t>
            </a:r>
            <a:r>
              <a:rPr lang="en-US" sz="15000" dirty="0" err="1" smtClean="0"/>
              <a:t>zhōng</a:t>
            </a:r>
            <a:r>
              <a:rPr lang="en-US" sz="15000" dirty="0" smtClean="0"/>
              <a:t> </a:t>
            </a:r>
            <a:r>
              <a:rPr lang="en-US" sz="15000" dirty="0" err="1" smtClean="0"/>
              <a:t>guó</a:t>
            </a:r>
            <a:r>
              <a:rPr lang="en-US" sz="18500" dirty="0" smtClean="0"/>
              <a:t> </a:t>
            </a:r>
            <a:endParaRPr lang="en-US" sz="18500" dirty="0">
              <a:latin typeface="KaiTi" pitchFamily="49" charset="-122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12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075" y="1687286"/>
            <a:ext cx="2731325" cy="26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64291"/>
            <a:ext cx="390525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9200" y="4370411"/>
            <a:ext cx="16353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chī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29292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0" y="4495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Want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4771613" y="2286000"/>
            <a:ext cx="19629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yào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99911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066801"/>
            <a:ext cx="2286000" cy="238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2998" y="819149"/>
            <a:ext cx="313372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3451885"/>
            <a:ext cx="223971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xiǎo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77835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236582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47800"/>
            <a:ext cx="3794678" cy="357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4191000"/>
            <a:ext cx="14446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hē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309042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133600"/>
            <a:ext cx="7162800" cy="243143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Chinese Character </a:t>
            </a:r>
          </a:p>
          <a:p>
            <a:pPr algn="ctr"/>
            <a:r>
              <a:rPr lang="en-US" sz="7200" dirty="0" smtClean="0"/>
              <a:t>Wheel Game</a:t>
            </a:r>
            <a:r>
              <a:rPr lang="en-US" sz="8000" dirty="0" smtClean="0"/>
              <a:t> 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7545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0000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30000" dirty="0" smtClean="0">
                <a:latin typeface="KaiTi" pitchFamily="49" charset="-122"/>
                <a:ea typeface="KaiTi" pitchFamily="49" charset="-122"/>
              </a:rPr>
            </a:br>
            <a:r>
              <a:rPr lang="zh-CN" altLang="en-US" sz="30000" dirty="0" smtClean="0">
                <a:latin typeface="KaiTi" pitchFamily="49" charset="-122"/>
                <a:ea typeface="KaiTi" pitchFamily="49" charset="-122"/>
              </a:rPr>
              <a:t>  </a:t>
            </a:r>
            <a:endParaRPr lang="en-US" sz="300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458200" cy="6049963"/>
          </a:xfrm>
        </p:spPr>
        <p:txBody>
          <a:bodyPr>
            <a:normAutofit fontScale="55000" lnSpcReduction="20000"/>
          </a:bodyPr>
          <a:lstStyle/>
          <a:p>
            <a:endParaRPr lang="en-US" sz="2000" u="sng" dirty="0" smtClean="0">
              <a:hlinkClick r:id="rId2"/>
            </a:endParaRPr>
          </a:p>
          <a:p>
            <a:pPr marL="0" indent="0">
              <a:buNone/>
            </a:pPr>
            <a:endParaRPr lang="en-US" sz="2000" u="sng" dirty="0" smtClean="0">
              <a:hlinkClick r:id="rId2"/>
            </a:endParaRPr>
          </a:p>
          <a:p>
            <a:pPr marL="0" indent="0">
              <a:buNone/>
            </a:pPr>
            <a:r>
              <a:rPr lang="zh-CN" altLang="en-US" sz="54500" dirty="0" smtClean="0">
                <a:latin typeface="KaiTi" pitchFamily="49" charset="-122"/>
                <a:ea typeface="KaiTi" pitchFamily="49" charset="-122"/>
              </a:rPr>
              <a:t>  大</a:t>
            </a:r>
            <a:endParaRPr lang="en-US" sz="54500" u="sng" dirty="0" smtClean="0">
              <a:latin typeface="KaiTi" pitchFamily="49" charset="-122"/>
              <a:ea typeface="KaiTi" pitchFamily="49" charset="-122"/>
              <a:hlinkClick r:id="rId2"/>
            </a:endParaRPr>
          </a:p>
          <a:p>
            <a:endParaRPr lang="en-US" sz="2000" u="sng" dirty="0" smtClean="0">
              <a:hlinkClick r:id="rId2"/>
            </a:endParaRPr>
          </a:p>
          <a:p>
            <a:pPr marL="0" indent="0">
              <a:buNone/>
            </a:pPr>
            <a:r>
              <a:rPr lang="zh-CN" altLang="en-US" sz="2000" u="sng" dirty="0" smtClean="0">
                <a:hlinkClick r:id="rId2"/>
              </a:rPr>
              <a:t>                                                    </a:t>
            </a:r>
            <a:endParaRPr lang="en-US" sz="2000" u="sng" dirty="0">
              <a:hlinkClick r:id="rId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29622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497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858372"/>
            <a:ext cx="7848600" cy="554242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24224">
            <a:off x="1566750" y="1747838"/>
            <a:ext cx="379095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2A0C8367-11F5-490A-8672-3623B4596BC0}" type="datetime1">
              <a:rPr lang="en-US">
                <a:solidFill>
                  <a:srgbClr val="FFFF00"/>
                </a:solidFill>
              </a:rPr>
              <a:pPr>
                <a:defRPr/>
              </a:pPr>
              <a:t>10/5/2012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7350" y="6308725"/>
            <a:ext cx="2133600" cy="365125"/>
          </a:xfrm>
        </p:spPr>
        <p:txBody>
          <a:bodyPr/>
          <a:lstStyle/>
          <a:p>
            <a:pPr>
              <a:defRPr/>
            </a:pPr>
            <a:fld id="{25951A7B-D14D-44C6-A99B-DB1667252D77}" type="slidenum">
              <a:rPr lang="en-US">
                <a:solidFill>
                  <a:srgbClr val="FFFF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549" name="Title 8"/>
          <p:cNvSpPr>
            <a:spLocks noGrp="1"/>
          </p:cNvSpPr>
          <p:nvPr>
            <p:ph type="title" idx="4294967295"/>
          </p:nvPr>
        </p:nvSpPr>
        <p:spPr>
          <a:xfrm rot="5400000">
            <a:off x="4618037" y="2922588"/>
            <a:ext cx="4860925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0C721F"/>
                </a:solidFill>
              </a:rPr>
              <a:t>Chinese Character Game</a:t>
            </a:r>
          </a:p>
        </p:txBody>
      </p:sp>
      <p:sp>
        <p:nvSpPr>
          <p:cNvPr id="18" name="Left Arrow 17"/>
          <p:cNvSpPr/>
          <p:nvPr/>
        </p:nvSpPr>
        <p:spPr>
          <a:xfrm rot="16200000">
            <a:off x="2979644" y="1345442"/>
            <a:ext cx="841561" cy="334144"/>
          </a:xfrm>
          <a:prstGeom prst="leftArrow">
            <a:avLst/>
          </a:prstGeom>
          <a:solidFill>
            <a:srgbClr val="F9C7E0"/>
          </a:solidFill>
          <a:ln>
            <a:solidFill>
              <a:srgbClr val="DD15A4"/>
            </a:solidFill>
          </a:ln>
          <a:scene3d>
            <a:camera prst="orthographicFront"/>
            <a:lightRig rig="flood" dir="t"/>
          </a:scene3d>
          <a:sp3d extrusionH="88900" contourW="25400" prstMaterial="flat">
            <a:bevelT w="88900"/>
            <a:bevelB w="88900"/>
            <a:extrusionClr>
              <a:srgbClr val="F49EC9"/>
            </a:extrusionClr>
            <a:contourClr>
              <a:srgbClr val="DD15A4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486025" y="625011"/>
            <a:ext cx="1828800" cy="466723"/>
          </a:xfrm>
          <a:prstGeom prst="roundRect">
            <a:avLst/>
          </a:prstGeom>
          <a:solidFill>
            <a:srgbClr val="F9C7E0"/>
          </a:solidFill>
          <a:ln cmpd="thickThin">
            <a:solidFill>
              <a:srgbClr val="DD15A4"/>
            </a:solidFill>
          </a:ln>
          <a:scene3d>
            <a:camera prst="orthographicFront"/>
            <a:lightRig rig="flood" dir="t"/>
          </a:scene3d>
          <a:sp3d extrusionH="88900" contourW="25400" prstMaterial="flat">
            <a:bevelT w="88900"/>
            <a:bevelB w="88900"/>
            <a:extrusionClr>
              <a:srgbClr val="F49EC9"/>
            </a:extrusionClr>
            <a:contourClr>
              <a:srgbClr val="DD15A4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C721F"/>
                </a:solidFill>
              </a:rPr>
              <a:t>Read Loud</a:t>
            </a:r>
          </a:p>
        </p:txBody>
      </p:sp>
      <p:sp>
        <p:nvSpPr>
          <p:cNvPr id="2" name="Oval 1"/>
          <p:cNvSpPr/>
          <p:nvPr/>
        </p:nvSpPr>
        <p:spPr>
          <a:xfrm>
            <a:off x="3191868" y="3467100"/>
            <a:ext cx="540713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5770898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Please click the wheel and spin !!!</a:t>
            </a:r>
            <a:endParaRPr lang="en-US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51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600000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Rot by="24300000">
                                      <p:cBhvr>
                                        <p:cTn id="14" dur="19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9700000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2400000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5100000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7800000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500000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900000">
                                      <p:cBhvr>
                                        <p:cTn id="4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200000">
                                      <p:cBhvr>
                                        <p:cTn id="5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307657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7635" y="1295400"/>
            <a:ext cx="313372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015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0772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5000" dirty="0" smtClean="0">
                <a:latin typeface="KaiTi" pitchFamily="49" charset="-122"/>
                <a:ea typeface="KaiTi" pitchFamily="49" charset="-122"/>
              </a:rPr>
              <a:t>美</a:t>
            </a:r>
            <a:endParaRPr lang="en-US" altLang="zh-CN" sz="15000" dirty="0" smtClean="0">
              <a:latin typeface="KaiTi" pitchFamily="49" charset="-122"/>
              <a:ea typeface="KaiTi" pitchFamily="49" charset="-122"/>
            </a:endParaRPr>
          </a:p>
          <a:p>
            <a:r>
              <a:rPr lang="en-US" sz="9600" dirty="0" err="1"/>
              <a:t>Guó</a:t>
            </a:r>
            <a:endParaRPr lang="en-US" sz="150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3" name="il_fi" descr="http://howmanyarethere.net/wp-content/uploads/2011/03/USA-States-Map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5257800" cy="3855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7467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7600" dirty="0" smtClean="0">
                <a:latin typeface="KaiTi" pitchFamily="49" charset="-122"/>
                <a:ea typeface="KaiTi" pitchFamily="49" charset="-122"/>
              </a:rPr>
              <a:t>中</a:t>
            </a:r>
            <a:endParaRPr lang="en-US" altLang="zh-CN" sz="17600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r>
              <a:rPr lang="en-US" sz="9600" dirty="0" err="1" smtClean="0"/>
              <a:t>Guó</a:t>
            </a:r>
            <a:endParaRPr lang="en-US" altLang="zh-CN" sz="9600" dirty="0" smtClean="0">
              <a:ea typeface="KaiTi" pitchFamily="49" charset="-122"/>
            </a:endParaRPr>
          </a:p>
          <a:p>
            <a:pPr marL="0" indent="0">
              <a:buNone/>
            </a:pPr>
            <a:endParaRPr lang="en-US" sz="124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5" name="il_fi" descr="http://hua.umf.maine.edu/Chinese/maps/chinese_map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4800600" cy="3553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3083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87286"/>
            <a:ext cx="32385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390525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971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31051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0303" y="1676400"/>
            <a:ext cx="330517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4567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6292" y="838201"/>
            <a:ext cx="289918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4800600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Have / has / had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141243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112</Words>
  <Application>Microsoft Office PowerPoint</Application>
  <PresentationFormat>On-screen Show (4:3)</PresentationFormat>
  <Paragraphs>66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Custom Design</vt:lpstr>
      <vt:lpstr>1_Custom Design</vt:lpstr>
      <vt:lpstr>中国的麦当劳 （词汇）</vt:lpstr>
      <vt:lpstr>Part I </vt:lpstr>
      <vt:lpstr>   </vt:lpstr>
      <vt:lpstr>Slide 4</vt:lpstr>
      <vt:lpstr>Slide 5</vt:lpstr>
      <vt:lpstr>Slide 6</vt:lpstr>
      <vt:lpstr>Slide 7</vt:lpstr>
      <vt:lpstr>Slide 8</vt:lpstr>
      <vt:lpstr>Slide 9</vt:lpstr>
      <vt:lpstr>Slide 10</vt:lpstr>
      <vt:lpstr>Part II </vt:lpstr>
      <vt:lpstr>  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Part III </vt:lpstr>
      <vt:lpstr>Slide 21</vt:lpstr>
      <vt:lpstr>   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Chinese Character Game</vt:lpstr>
    </vt:vector>
  </TitlesOfParts>
  <Company>Hawken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Chunlan Liu</dc:creator>
  <cp:lastModifiedBy>k_chang</cp:lastModifiedBy>
  <cp:revision>38</cp:revision>
  <dcterms:created xsi:type="dcterms:W3CDTF">2012-07-31T19:15:01Z</dcterms:created>
  <dcterms:modified xsi:type="dcterms:W3CDTF">2012-10-05T15:11:10Z</dcterms:modified>
</cp:coreProperties>
</file>